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1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6" r:id="rId9"/>
    <p:sldId id="263" r:id="rId10"/>
    <p:sldId id="264" r:id="rId11"/>
    <p:sldId id="284" r:id="rId12"/>
    <p:sldId id="285" r:id="rId13"/>
    <p:sldId id="286" r:id="rId14"/>
    <p:sldId id="287" r:id="rId15"/>
    <p:sldId id="289" r:id="rId16"/>
    <p:sldId id="291" r:id="rId17"/>
    <p:sldId id="290" r:id="rId18"/>
    <p:sldId id="288" r:id="rId19"/>
    <p:sldId id="296" r:id="rId20"/>
    <p:sldId id="268" r:id="rId21"/>
    <p:sldId id="271" r:id="rId22"/>
    <p:sldId id="269" r:id="rId23"/>
    <p:sldId id="272" r:id="rId24"/>
    <p:sldId id="270" r:id="rId25"/>
    <p:sldId id="292" r:id="rId26"/>
    <p:sldId id="293" r:id="rId27"/>
    <p:sldId id="265" r:id="rId28"/>
    <p:sldId id="294" r:id="rId29"/>
    <p:sldId id="295" r:id="rId30"/>
    <p:sldId id="276" r:id="rId31"/>
    <p:sldId id="277" r:id="rId32"/>
    <p:sldId id="278" r:id="rId33"/>
    <p:sldId id="280" r:id="rId34"/>
    <p:sldId id="267" r:id="rId35"/>
    <p:sldId id="279" r:id="rId36"/>
    <p:sldId id="273" r:id="rId37"/>
    <p:sldId id="274" r:id="rId38"/>
    <p:sldId id="281" r:id="rId39"/>
    <p:sldId id="282" r:id="rId40"/>
    <p:sldId id="283" r:id="rId41"/>
    <p:sldId id="298" r:id="rId42"/>
    <p:sldId id="300" r:id="rId43"/>
    <p:sldId id="301" r:id="rId44"/>
    <p:sldId id="302" r:id="rId45"/>
    <p:sldId id="303" r:id="rId46"/>
    <p:sldId id="304" r:id="rId47"/>
    <p:sldId id="305" r:id="rId48"/>
    <p:sldId id="306" r:id="rId49"/>
    <p:sldId id="299" r:id="rId50"/>
    <p:sldId id="275" r:id="rId51"/>
    <p:sldId id="297" r:id="rId5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Title" id="{6F6323A5-0CFA-9447-B720-0B30DBDA7C41}">
          <p14:sldIdLst>
            <p14:sldId id="256"/>
            <p14:sldId id="257"/>
          </p14:sldIdLst>
        </p14:section>
        <p14:section name="Btrfs and Linux File Systems" id="{CD338F84-7CCF-4C4C-AA1A-05C9A5CD7F2C}">
          <p14:sldIdLst>
            <p14:sldId id="258"/>
            <p14:sldId id="259"/>
            <p14:sldId id="260"/>
            <p14:sldId id="261"/>
            <p14:sldId id="262"/>
          </p14:sldIdLst>
        </p14:section>
        <p14:section name="B-tree" id="{8349ED9A-3D54-9B4F-8D04-C6559089201C}">
          <p14:sldIdLst>
            <p14:sldId id="266"/>
            <p14:sldId id="263"/>
            <p14:sldId id="264"/>
          </p14:sldIdLst>
        </p14:section>
        <p14:section name="COW Btree" id="{94014C3A-0C26-CE46-8476-416F55D6CD5D}">
          <p14:sldIdLst>
            <p14:sldId id="284"/>
            <p14:sldId id="285"/>
            <p14:sldId id="286"/>
            <p14:sldId id="287"/>
            <p14:sldId id="289"/>
            <p14:sldId id="291"/>
            <p14:sldId id="290"/>
            <p14:sldId id="288"/>
            <p14:sldId id="296"/>
          </p14:sldIdLst>
        </p14:section>
        <p14:section name="Btree in Btrfs" id="{AFA4A846-37F8-5645-9931-BE9613C9DE70}">
          <p14:sldIdLst>
            <p14:sldId id="268"/>
            <p14:sldId id="271"/>
            <p14:sldId id="269"/>
            <p14:sldId id="272"/>
            <p14:sldId id="270"/>
            <p14:sldId id="292"/>
            <p14:sldId id="293"/>
            <p14:sldId id="265"/>
            <p14:sldId id="294"/>
            <p14:sldId id="295"/>
            <p14:sldId id="276"/>
            <p14:sldId id="277"/>
            <p14:sldId id="278"/>
          </p14:sldIdLst>
        </p14:section>
        <p14:section name="Btrfs Features" id="{AD45773C-2724-B84C-949E-D67D421B21E6}">
          <p14:sldIdLst>
            <p14:sldId id="280"/>
            <p14:sldId id="267"/>
            <p14:sldId id="279"/>
            <p14:sldId id="273"/>
            <p14:sldId id="274"/>
            <p14:sldId id="281"/>
            <p14:sldId id="282"/>
            <p14:sldId id="283"/>
            <p14:sldId id="298"/>
            <p14:sldId id="300"/>
            <p14:sldId id="301"/>
            <p14:sldId id="302"/>
            <p14:sldId id="303"/>
            <p14:sldId id="304"/>
            <p14:sldId id="305"/>
            <p14:sldId id="306"/>
            <p14:sldId id="299"/>
          </p14:sldIdLst>
        </p14:section>
        <p14:section name="Device Management" id="{2625911A-5763-074C-9450-AAAF554AEF19}">
          <p14:sldIdLst>
            <p14:sldId id="275"/>
          </p14:sldIdLst>
        </p14:section>
        <p14:section name="Performance" id="{72A759CB-D8C5-2E41-A991-1C0061026AD6}">
          <p14:sldIdLst>
            <p14:sldId id="297"/>
          </p14:sldIdLst>
        </p14:section>
      </p14:section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5946" autoAdjust="0"/>
  </p:normalViewPr>
  <p:slideViewPr>
    <p:cSldViewPr snapToGrid="0" snapToObjects="1">
      <p:cViewPr varScale="1">
        <p:scale>
          <a:sx n="97" d="100"/>
          <a:sy n="97" d="100"/>
        </p:scale>
        <p:origin x="-19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printerSettings" Target="printerSettings/printerSettings1.bin"/><Relationship Id="rId54" Type="http://schemas.openxmlformats.org/officeDocument/2006/relationships/presProps" Target="presProps.xml"/><Relationship Id="rId55" Type="http://schemas.openxmlformats.org/officeDocument/2006/relationships/viewProps" Target="viewProps.xml"/><Relationship Id="rId56" Type="http://schemas.openxmlformats.org/officeDocument/2006/relationships/theme" Target="theme/theme1.xml"/><Relationship Id="rId57" Type="http://schemas.openxmlformats.org/officeDocument/2006/relationships/tableStyles" Target="tableStyles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E1E56-D89D-6E45-966E-C073DE8DD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913282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97285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58832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3946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5367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000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1495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8060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069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FE1E56-D89D-6E45-966E-C073DE8DD1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9019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341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28701E-CAF4-4159-9B3E-41C86DFFA30D}" type="datetimeFigureOut">
              <a:rPr lang="en-US" smtClean="0"/>
              <a:t>13-12-15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2F1D00-BD13-4404-86B0-79703945A0A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6545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2" r:id="rId1"/>
    <p:sldLayoutId id="2147483683" r:id="rId2"/>
    <p:sldLayoutId id="2147483684" r:id="rId3"/>
    <p:sldLayoutId id="2147483685" r:id="rId4"/>
    <p:sldLayoutId id="2147483686" r:id="rId5"/>
    <p:sldLayoutId id="2147483687" r:id="rId6"/>
    <p:sldLayoutId id="2147483688" r:id="rId7"/>
    <p:sldLayoutId id="2147483689" r:id="rId8"/>
    <p:sldLayoutId id="2147483690" r:id="rId9"/>
    <p:sldLayoutId id="2147483691" r:id="rId10"/>
    <p:sldLayoutId id="2147483692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emf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em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BTRFS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479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B+-Tree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All keys and records in leaf nodes</a:t>
            </a:r>
          </a:p>
          <a:p>
            <a:r>
              <a:rPr lang="en-US" dirty="0" smtClean="0"/>
              <a:t>Leaf nodes chained for sequential access</a:t>
            </a:r>
          </a:p>
          <a:p>
            <a:r>
              <a:rPr lang="en-US" dirty="0" smtClean="0"/>
              <a:t>More compact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3789363"/>
            <a:ext cx="5080000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769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COW Friendly B-Trees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smtClean="0"/>
              <a:t>Use standard B+-tree construction, but</a:t>
            </a:r>
          </a:p>
          <a:p>
            <a:pPr lvl="1"/>
            <a:r>
              <a:rPr lang="en-US" altLang="zh-CN" dirty="0" smtClean="0"/>
              <a:t>E</a:t>
            </a:r>
            <a:r>
              <a:rPr lang="en-US" dirty="0" smtClean="0"/>
              <a:t>mploy </a:t>
            </a:r>
            <a:r>
              <a:rPr lang="en-US" dirty="0"/>
              <a:t>a top-down update </a:t>
            </a:r>
            <a:r>
              <a:rPr lang="en-US" dirty="0" smtClean="0"/>
              <a:t>procedure</a:t>
            </a:r>
            <a:endParaRPr lang="en-US" dirty="0"/>
          </a:p>
          <a:p>
            <a:pPr lvl="1"/>
            <a:r>
              <a:rPr lang="en-US" dirty="0"/>
              <a:t>R</a:t>
            </a:r>
            <a:r>
              <a:rPr lang="en-US" dirty="0" smtClean="0"/>
              <a:t>emove </a:t>
            </a:r>
            <a:r>
              <a:rPr lang="en-US" dirty="0"/>
              <a:t>leaf-</a:t>
            </a:r>
            <a:r>
              <a:rPr lang="en-US" dirty="0" smtClean="0"/>
              <a:t>chaining</a:t>
            </a:r>
            <a:endParaRPr lang="en-US" dirty="0"/>
          </a:p>
          <a:p>
            <a:pPr lvl="1"/>
            <a:r>
              <a:rPr lang="en-US" dirty="0"/>
              <a:t>U</a:t>
            </a:r>
            <a:r>
              <a:rPr lang="en-US" dirty="0" smtClean="0"/>
              <a:t>se </a:t>
            </a:r>
            <a:r>
              <a:rPr lang="en-US" dirty="0"/>
              <a:t>lazy reference-counting for space management 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78099" y="4165599"/>
            <a:ext cx="3464557" cy="19605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1674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Key </a:t>
            </a:r>
            <a:r>
              <a:rPr lang="en-US" dirty="0" smtClean="0"/>
              <a:t>Insertion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965700"/>
            <a:ext cx="8229600" cy="81279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/>
              <a:t>Inserting key </a:t>
            </a:r>
            <a:r>
              <a:rPr lang="en-US" sz="2400" dirty="0" smtClean="0"/>
              <a:t>19, and creating </a:t>
            </a:r>
            <a:r>
              <a:rPr lang="en-US" sz="2400" dirty="0"/>
              <a:t>a path of modified </a:t>
            </a:r>
            <a:r>
              <a:rPr lang="en-US" sz="2400" dirty="0" smtClean="0"/>
              <a:t>pages</a:t>
            </a:r>
            <a:endParaRPr lang="en-US" sz="2400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8799" y="2362200"/>
            <a:ext cx="8304753" cy="2070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9450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Key Deletion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216400"/>
            <a:ext cx="8229600" cy="1909763"/>
          </a:xfrm>
        </p:spPr>
        <p:txBody>
          <a:bodyPr/>
          <a:lstStyle/>
          <a:p>
            <a:pPr marL="0" indent="0" algn="ctr">
              <a:buNone/>
            </a:pPr>
            <a:r>
              <a:rPr lang="en-US" dirty="0" smtClean="0"/>
              <a:t>Delete key 6 with COW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1043" y="1828800"/>
            <a:ext cx="8358249" cy="208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590330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 Clone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432300"/>
            <a:ext cx="8229600" cy="169386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dirty="0" smtClean="0"/>
              <a:t>A </a:t>
            </a:r>
            <a:r>
              <a:rPr lang="en-US" dirty="0"/>
              <a:t>new root </a:t>
            </a:r>
            <a:r>
              <a:rPr lang="en-US" i="1" dirty="0"/>
              <a:t>Q </a:t>
            </a:r>
            <a:r>
              <a:rPr lang="en-US" dirty="0"/>
              <a:t>is created, initially pointing to the same nodes as the original root </a:t>
            </a:r>
            <a:r>
              <a:rPr lang="en-US" i="1" dirty="0" smtClean="0"/>
              <a:t>P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9593" y="1701800"/>
            <a:ext cx="7521575" cy="233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76594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 Clone with Ref-count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356100"/>
            <a:ext cx="8229600" cy="1770063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A new root </a:t>
            </a:r>
            <a:r>
              <a:rPr lang="en-US" i="1" dirty="0"/>
              <a:t>Q </a:t>
            </a:r>
            <a:r>
              <a:rPr lang="en-US" dirty="0"/>
              <a:t>is created, initially pointing to the same nodes as the original root </a:t>
            </a:r>
            <a:r>
              <a:rPr lang="en-US" i="1" dirty="0"/>
              <a:t>P. </a:t>
            </a:r>
            <a:endParaRPr lang="en-US" i="1" dirty="0" smtClean="0"/>
          </a:p>
          <a:p>
            <a:r>
              <a:rPr lang="en-US" dirty="0" smtClean="0"/>
              <a:t>The </a:t>
            </a:r>
            <a:r>
              <a:rPr lang="en-US" dirty="0"/>
              <a:t>ref-counts for the immediate children are incremented.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grandchildren remain untouched. 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225" y="1731108"/>
            <a:ext cx="8283575" cy="2548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15400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COW Tree Clone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200" y="1736861"/>
            <a:ext cx="6522508" cy="192073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04900" y="4064000"/>
            <a:ext cx="7064440" cy="2062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01352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Tree Deletion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826000"/>
            <a:ext cx="8229600" cy="13001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000" y="1562100"/>
            <a:ext cx="7706308" cy="20193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09900" y="4178299"/>
            <a:ext cx="3246230" cy="22287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954419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The algorithm used is a recursive tree traversal, starting at the root. For each node </a:t>
            </a:r>
            <a:r>
              <a:rPr lang="en-US" i="1" dirty="0"/>
              <a:t>N, </a:t>
            </a:r>
            <a:r>
              <a:rPr lang="en-US" dirty="0"/>
              <a:t>we have the following. </a:t>
            </a:r>
          </a:p>
          <a:p>
            <a:r>
              <a:rPr lang="en-US" dirty="0"/>
              <a:t>— ref-count(N) &gt; 1. Decrement the ref-count and stop downward traversal. The node is shared with other trees. </a:t>
            </a:r>
          </a:p>
          <a:p>
            <a:r>
              <a:rPr lang="en-US" dirty="0"/>
              <a:t>— ref-count(N) == 1. It belongs only to </a:t>
            </a:r>
            <a:r>
              <a:rPr lang="en-US" i="1" dirty="0"/>
              <a:t>q. </a:t>
            </a:r>
            <a:r>
              <a:rPr lang="en-US" dirty="0"/>
              <a:t>Continue downward traversal and </a:t>
            </a:r>
            <a:r>
              <a:rPr lang="en-US" dirty="0" err="1"/>
              <a:t>deallo</a:t>
            </a:r>
            <a:r>
              <a:rPr lang="en-US" dirty="0"/>
              <a:t>- </a:t>
            </a:r>
            <a:r>
              <a:rPr lang="en-US" dirty="0" err="1"/>
              <a:t>cate</a:t>
            </a:r>
            <a:r>
              <a:rPr lang="en-US" dirty="0"/>
              <a:t> N.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3797911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 B-Tree?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324154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Btrfs and </a:t>
            </a:r>
            <a:r>
              <a:rPr lang="en-US" dirty="0"/>
              <a:t>L</a:t>
            </a:r>
            <a:r>
              <a:rPr lang="en-US" dirty="0" smtClean="0"/>
              <a:t>inux file systems</a:t>
            </a:r>
          </a:p>
          <a:p>
            <a:r>
              <a:rPr lang="en-US" dirty="0" smtClean="0"/>
              <a:t>Features</a:t>
            </a:r>
          </a:p>
          <a:p>
            <a:r>
              <a:rPr lang="en-US" dirty="0" smtClean="0"/>
              <a:t>Design</a:t>
            </a:r>
          </a:p>
          <a:p>
            <a:r>
              <a:rPr lang="en-US" dirty="0" smtClean="0"/>
              <a:t>Status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92609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B-Tree in Btrfs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3980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Terminologies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Page, Block, Node</a:t>
            </a:r>
          </a:p>
          <a:p>
            <a:pPr lvl="1"/>
            <a:r>
              <a:rPr lang="en-US" dirty="0" smtClean="0"/>
              <a:t>4KB</a:t>
            </a:r>
          </a:p>
          <a:p>
            <a:r>
              <a:rPr lang="en-US" dirty="0" smtClean="0"/>
              <a:t>Extent</a:t>
            </a:r>
          </a:p>
          <a:p>
            <a:pPr lvl="1"/>
            <a:r>
              <a:rPr lang="en-US" dirty="0" smtClean="0"/>
              <a:t>Page-aligned contiguous on-disk area</a:t>
            </a:r>
          </a:p>
          <a:p>
            <a:r>
              <a:rPr lang="en-US" dirty="0" smtClean="0"/>
              <a:t>Copy-on-Write (COW)</a:t>
            </a:r>
          </a:p>
          <a:p>
            <a:pPr lvl="1"/>
            <a:r>
              <a:rPr lang="en-US" dirty="0" smtClean="0"/>
              <a:t>Create a version of an extent/page at a different location</a:t>
            </a:r>
          </a:p>
          <a:p>
            <a:pPr lvl="1"/>
            <a:r>
              <a:rPr lang="en-US" dirty="0" smtClean="0"/>
              <a:t>No write-in-place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489429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Data Structures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Header</a:t>
            </a:r>
          </a:p>
          <a:p>
            <a:r>
              <a:rPr lang="en-US" dirty="0" smtClean="0"/>
              <a:t>Item</a:t>
            </a:r>
          </a:p>
          <a:p>
            <a:pPr lvl="1"/>
            <a:r>
              <a:rPr lang="en-US" dirty="0" smtClean="0"/>
              <a:t>Key</a:t>
            </a:r>
          </a:p>
          <a:p>
            <a:pPr lvl="2"/>
            <a:r>
              <a:rPr lang="en-US" dirty="0" err="1" smtClean="0"/>
              <a:t>Objectid</a:t>
            </a:r>
            <a:endParaRPr lang="en-US" dirty="0" smtClean="0"/>
          </a:p>
          <a:p>
            <a:pPr lvl="2"/>
            <a:r>
              <a:rPr lang="en-US" dirty="0" smtClean="0"/>
              <a:t>Type</a:t>
            </a:r>
          </a:p>
          <a:p>
            <a:pPr lvl="2"/>
            <a:r>
              <a:rPr lang="en-US" dirty="0" smtClean="0"/>
              <a:t>Offset</a:t>
            </a:r>
          </a:p>
          <a:p>
            <a:pPr lvl="1"/>
            <a:r>
              <a:rPr lang="en-US" dirty="0" smtClean="0"/>
              <a:t>Offset</a:t>
            </a:r>
          </a:p>
          <a:p>
            <a:pPr lvl="1"/>
            <a:r>
              <a:rPr lang="en-US" dirty="0" smtClean="0"/>
              <a:t>Size</a:t>
            </a:r>
          </a:p>
          <a:p>
            <a:r>
              <a:rPr lang="en-US" dirty="0" smtClean="0"/>
              <a:t>Data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41159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Internal Nodes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Header</a:t>
            </a:r>
          </a:p>
          <a:p>
            <a:pPr lvl="1"/>
            <a:r>
              <a:rPr lang="en-US" dirty="0" smtClean="0"/>
              <a:t>CRC</a:t>
            </a:r>
          </a:p>
          <a:p>
            <a:pPr lvl="1"/>
            <a:r>
              <a:rPr lang="en-US" dirty="0" smtClean="0"/>
              <a:t>Flags</a:t>
            </a:r>
          </a:p>
          <a:p>
            <a:pPr lvl="1"/>
            <a:r>
              <a:rPr lang="en-US" dirty="0" smtClean="0"/>
              <a:t>Gen</a:t>
            </a:r>
          </a:p>
          <a:p>
            <a:pPr lvl="1"/>
            <a:r>
              <a:rPr lang="en-US" dirty="0" smtClean="0"/>
              <a:t>Fixed size</a:t>
            </a:r>
          </a:p>
          <a:p>
            <a:r>
              <a:rPr lang="en-US" dirty="0" smtClean="0"/>
              <a:t>Items</a:t>
            </a:r>
          </a:p>
          <a:p>
            <a:pPr lvl="1"/>
            <a:r>
              <a:rPr lang="en-US" dirty="0" smtClean="0"/>
              <a:t>Keys</a:t>
            </a:r>
          </a:p>
          <a:p>
            <a:pPr lvl="1"/>
            <a:r>
              <a:rPr lang="en-US" dirty="0" smtClean="0"/>
              <a:t>Fixed size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764064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Leaf Node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Leaf node with 3 items</a:t>
            </a:r>
          </a:p>
          <a:p>
            <a:pPr lvl="1"/>
            <a:r>
              <a:rPr lang="en-US" dirty="0" smtClean="0"/>
              <a:t>Item in fixed size</a:t>
            </a:r>
          </a:p>
          <a:p>
            <a:pPr lvl="1"/>
            <a:r>
              <a:rPr lang="en-US" dirty="0" smtClean="0"/>
              <a:t>Data in variable size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1500" y="4095750"/>
            <a:ext cx="7993944" cy="698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30416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Leaf Node Layout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4660900"/>
            <a:ext cx="8229600" cy="14652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" y="2208569"/>
            <a:ext cx="9079453" cy="2439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321491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B-Tree Example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8394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Directories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0" y="1043641"/>
            <a:ext cx="7302500" cy="58185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39460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Directories in B-Tree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9901812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Extent in B-Tree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421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File Systems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Linux general purpose file system</a:t>
            </a:r>
          </a:p>
          <a:p>
            <a:pPr lvl="1"/>
            <a:r>
              <a:rPr lang="en-US" dirty="0" smtClean="0"/>
              <a:t>Ext4</a:t>
            </a:r>
            <a:endParaRPr lang="en-US" dirty="0"/>
          </a:p>
          <a:p>
            <a:pPr lvl="1"/>
            <a:r>
              <a:rPr lang="en-US" dirty="0" smtClean="0"/>
              <a:t>XFS</a:t>
            </a:r>
          </a:p>
          <a:p>
            <a:pPr lvl="1"/>
            <a:r>
              <a:rPr lang="en-US" dirty="0" err="1"/>
              <a:t>R</a:t>
            </a:r>
            <a:r>
              <a:rPr lang="en-US" dirty="0" err="1" smtClean="0"/>
              <a:t>eiserfs</a:t>
            </a:r>
            <a:endParaRPr lang="en-US" dirty="0" smtClean="0"/>
          </a:p>
          <a:p>
            <a:pPr lvl="1"/>
            <a:r>
              <a:rPr lang="en-US" dirty="0"/>
              <a:t>B</a:t>
            </a:r>
            <a:r>
              <a:rPr lang="en-US" dirty="0" smtClean="0"/>
              <a:t>trfs</a:t>
            </a:r>
          </a:p>
          <a:p>
            <a:r>
              <a:rPr lang="en-US" dirty="0" smtClean="0"/>
              <a:t>ZFS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804130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91100"/>
          </a:xfrm>
        </p:spPr>
        <p:txBody>
          <a:bodyPr/>
          <a:lstStyle/>
          <a:p>
            <a:r>
              <a:rPr lang="en-US" dirty="0" smtClean="0"/>
              <a:t>Whole FS is a forest of B-trees</a:t>
            </a:r>
          </a:p>
          <a:p>
            <a:r>
              <a:rPr lang="en-US" dirty="0" smtClean="0"/>
              <a:t>Everything is reachable from the superblock</a:t>
            </a:r>
          </a:p>
          <a:p>
            <a:pPr lvl="1"/>
            <a:r>
              <a:rPr lang="en-US" dirty="0" smtClean="0"/>
              <a:t>Superblock</a:t>
            </a:r>
          </a:p>
          <a:p>
            <a:pPr lvl="1"/>
            <a:r>
              <a:rPr lang="en-US" dirty="0" smtClean="0"/>
              <a:t>Tree of tree roots</a:t>
            </a:r>
          </a:p>
          <a:p>
            <a:pPr lvl="2"/>
            <a:r>
              <a:rPr lang="en-US" dirty="0" smtClean="0"/>
              <a:t>File/FS tree</a:t>
            </a:r>
          </a:p>
          <a:p>
            <a:pPr lvl="2"/>
            <a:r>
              <a:rPr lang="en-US" dirty="0"/>
              <a:t>Extent tree</a:t>
            </a:r>
          </a:p>
          <a:p>
            <a:pPr lvl="2"/>
            <a:r>
              <a:rPr lang="en-US" dirty="0" smtClean="0"/>
              <a:t>Device and Chunk tree</a:t>
            </a:r>
          </a:p>
          <a:p>
            <a:pPr lvl="2"/>
            <a:r>
              <a:rPr lang="en-US" dirty="0" err="1" smtClean="0"/>
              <a:t>Reloc</a:t>
            </a:r>
            <a:r>
              <a:rPr lang="en-US" dirty="0" smtClean="0"/>
              <a:t> tree</a:t>
            </a:r>
          </a:p>
          <a:p>
            <a:pPr lvl="2"/>
            <a:r>
              <a:rPr lang="en-US" dirty="0" smtClean="0"/>
              <a:t>Checksum tree</a:t>
            </a:r>
          </a:p>
          <a:p>
            <a:pPr lvl="2"/>
            <a:r>
              <a:rPr lang="en-US" dirty="0" smtClean="0"/>
              <a:t>Log tree</a:t>
            </a:r>
          </a:p>
        </p:txBody>
      </p:sp>
    </p:spTree>
    <p:extLst>
      <p:ext uri="{BB962C8B-B14F-4D97-AF65-F5344CB8AC3E}">
        <p14:creationId xmlns:p14="http://schemas.microsoft.com/office/powerpoint/2010/main" val="306361400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Forest of Trees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161" y="1582738"/>
            <a:ext cx="8434113" cy="50720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407652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Updating Forest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29685" y="1955800"/>
            <a:ext cx="9092148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587564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Checkpoints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</a:t>
            </a:r>
            <a:r>
              <a:rPr lang="en-US" dirty="0" smtClean="0"/>
              <a:t>file system </a:t>
            </a:r>
            <a:r>
              <a:rPr lang="en-US" dirty="0"/>
              <a:t>comprises a forest of trees that are all modified using copy-on-</a:t>
            </a:r>
            <a:r>
              <a:rPr lang="en-US" dirty="0" smtClean="0"/>
              <a:t>write</a:t>
            </a:r>
          </a:p>
          <a:p>
            <a:r>
              <a:rPr lang="en-US" dirty="0" smtClean="0"/>
              <a:t>Updates </a:t>
            </a:r>
            <a:r>
              <a:rPr lang="en-US" dirty="0"/>
              <a:t>are accumulated in memory, and written out in atomic </a:t>
            </a:r>
            <a:r>
              <a:rPr lang="en-US" i="1" dirty="0" smtClean="0"/>
              <a:t>checkpoints</a:t>
            </a:r>
            <a:endParaRPr lang="en-US" dirty="0"/>
          </a:p>
          <a:p>
            <a:r>
              <a:rPr lang="en-US" dirty="0" smtClean="0"/>
              <a:t>Checkpoint for every 30 seconds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6112590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Subvolume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</a:t>
            </a:r>
            <a:r>
              <a:rPr lang="en-US" dirty="0" smtClean="0"/>
              <a:t>tore </a:t>
            </a:r>
            <a:r>
              <a:rPr lang="en-US" dirty="0"/>
              <a:t>user visible files and directories. </a:t>
            </a:r>
            <a:endParaRPr lang="en-US" dirty="0" smtClean="0"/>
          </a:p>
          <a:p>
            <a:r>
              <a:rPr lang="en-US" dirty="0"/>
              <a:t>C</a:t>
            </a:r>
            <a:r>
              <a:rPr lang="en-US" dirty="0" smtClean="0"/>
              <a:t>an </a:t>
            </a:r>
            <a:r>
              <a:rPr lang="en-US" dirty="0"/>
              <a:t>be snapshotted and </a:t>
            </a:r>
            <a:r>
              <a:rPr lang="en-US" dirty="0" smtClean="0"/>
              <a:t>cloned</a:t>
            </a:r>
            <a:endParaRPr lang="en-US" dirty="0"/>
          </a:p>
          <a:p>
            <a:r>
              <a:rPr lang="en-US" dirty="0" smtClean="0"/>
              <a:t>Can be exported/mounted at </a:t>
            </a:r>
            <a:r>
              <a:rPr lang="en-US" dirty="0" err="1" smtClean="0"/>
              <a:t>subvolume</a:t>
            </a:r>
            <a:r>
              <a:rPr lang="en-US" dirty="0" smtClean="0"/>
              <a:t> level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3697988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</a:t>
            </a:r>
            <a:r>
              <a:rPr lang="en-US" dirty="0" err="1"/>
              <a:t>subvolume</a:t>
            </a:r>
            <a:r>
              <a:rPr lang="en-US" dirty="0"/>
              <a:t> is implemented by a separate tree. </a:t>
            </a:r>
          </a:p>
          <a:p>
            <a:r>
              <a:rPr lang="en-US" dirty="0"/>
              <a:t>The roots of all </a:t>
            </a:r>
            <a:r>
              <a:rPr lang="en-US" dirty="0" err="1"/>
              <a:t>subvolumes</a:t>
            </a:r>
            <a:r>
              <a:rPr lang="en-US" dirty="0"/>
              <a:t> are indexed by the tree of tree roots.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4540685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BLOCK_GROUP_ITEM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Item in extent tree</a:t>
            </a:r>
          </a:p>
          <a:p>
            <a:r>
              <a:rPr lang="en-US" dirty="0" smtClean="0"/>
              <a:t>1-1 mapping to chunk object</a:t>
            </a:r>
          </a:p>
          <a:p>
            <a:r>
              <a:rPr lang="en-US" dirty="0"/>
              <a:t>Each block group can only store a specific type of extent. </a:t>
            </a:r>
            <a:endParaRPr lang="en-US" dirty="0" smtClean="0"/>
          </a:p>
          <a:p>
            <a:pPr lvl="1"/>
            <a:r>
              <a:rPr lang="en-US" dirty="0" smtClean="0"/>
              <a:t>This </a:t>
            </a:r>
            <a:r>
              <a:rPr lang="en-US" dirty="0"/>
              <a:t>might include metadata, or mirrored metadata, or striped data blocks etc.</a:t>
            </a:r>
          </a:p>
        </p:txBody>
      </p:sp>
    </p:spTree>
    <p:extLst>
      <p:ext uri="{BB962C8B-B14F-4D97-AF65-F5344CB8AC3E}">
        <p14:creationId xmlns:p14="http://schemas.microsoft.com/office/powerpoint/2010/main" val="4292138301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and Back Refs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Every pointer to extent has a back link</a:t>
            </a:r>
          </a:p>
          <a:p>
            <a:r>
              <a:rPr lang="en-US" dirty="0" smtClean="0"/>
              <a:t>Extent </a:t>
            </a:r>
            <a:r>
              <a:rPr lang="en-US" dirty="0" err="1" smtClean="0"/>
              <a:t>Backref</a:t>
            </a:r>
            <a:endParaRPr lang="en-US" dirty="0" smtClean="0"/>
          </a:p>
          <a:p>
            <a:pPr lvl="1"/>
            <a:r>
              <a:rPr lang="en-US" dirty="0" err="1" smtClean="0"/>
              <a:t>Root_object_id</a:t>
            </a:r>
            <a:endParaRPr lang="en-US" dirty="0" smtClean="0"/>
          </a:p>
          <a:p>
            <a:pPr lvl="1"/>
            <a:r>
              <a:rPr lang="en-US" dirty="0" err="1" smtClean="0"/>
              <a:t>Objectid</a:t>
            </a:r>
            <a:endParaRPr lang="en-US" dirty="0" smtClean="0"/>
          </a:p>
          <a:p>
            <a:pPr lvl="1"/>
            <a:r>
              <a:rPr lang="en-US" dirty="0" smtClean="0"/>
              <a:t>Offset</a:t>
            </a:r>
          </a:p>
          <a:p>
            <a:pPr lvl="1"/>
            <a:r>
              <a:rPr lang="en-US" dirty="0" smtClean="0"/>
              <a:t>Count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60314885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Modified </a:t>
            </a:r>
            <a:r>
              <a:rPr lang="en-US" dirty="0"/>
              <a:t>data and metadata related to the particular file are written to a special </a:t>
            </a:r>
            <a:r>
              <a:rPr lang="en-US" i="1" dirty="0"/>
              <a:t>log-tree </a:t>
            </a:r>
            <a:endParaRPr lang="en-US" i="1" dirty="0" smtClean="0"/>
          </a:p>
          <a:p>
            <a:r>
              <a:rPr lang="en-US" dirty="0"/>
              <a:t>Should the system crash, the log- tree will be read as part of the recovery sequence </a:t>
            </a:r>
            <a:endParaRPr lang="en-US" dirty="0" smtClean="0"/>
          </a:p>
          <a:p>
            <a:r>
              <a:rPr lang="en-US" dirty="0" smtClean="0"/>
              <a:t>Implement </a:t>
            </a:r>
            <a:r>
              <a:rPr lang="en-US" dirty="0" err="1" smtClean="0"/>
              <a:t>Fsync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6153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Compression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Compression is implemented at the extent </a:t>
            </a:r>
            <a:r>
              <a:rPr lang="en-US" dirty="0" smtClean="0"/>
              <a:t>level</a:t>
            </a:r>
          </a:p>
          <a:p>
            <a:r>
              <a:rPr lang="en-US" dirty="0" smtClean="0"/>
              <a:t>Algorithms</a:t>
            </a:r>
          </a:p>
          <a:p>
            <a:pPr lvl="1"/>
            <a:r>
              <a:rPr lang="en-US" dirty="0" smtClean="0"/>
              <a:t>ZLIB</a:t>
            </a:r>
          </a:p>
          <a:p>
            <a:pPr lvl="1"/>
            <a:r>
              <a:rPr lang="en-US" dirty="0" smtClean="0"/>
              <a:t>LZO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903878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Challenges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en-US" dirty="0" smtClean="0"/>
              <a:t>Scalability</a:t>
            </a:r>
          </a:p>
          <a:p>
            <a:pPr lvl="1"/>
            <a:r>
              <a:rPr lang="en-US" dirty="0" smtClean="0"/>
              <a:t>Ability to grow and remain efficient</a:t>
            </a:r>
          </a:p>
          <a:p>
            <a:r>
              <a:rPr lang="en-US" dirty="0" smtClean="0"/>
              <a:t>Reliability</a:t>
            </a:r>
          </a:p>
          <a:p>
            <a:pPr lvl="1"/>
            <a:r>
              <a:rPr lang="en-US" dirty="0"/>
              <a:t>A</a:t>
            </a:r>
            <a:r>
              <a:rPr lang="en-US" dirty="0" smtClean="0"/>
              <a:t>bility to recover from incidents</a:t>
            </a:r>
          </a:p>
          <a:p>
            <a:pPr lvl="1"/>
            <a:r>
              <a:rPr lang="en-US" dirty="0" smtClean="0"/>
              <a:t>Silent data corruption</a:t>
            </a:r>
          </a:p>
          <a:p>
            <a:pPr lvl="1"/>
            <a:r>
              <a:rPr lang="en-US" dirty="0" smtClean="0"/>
              <a:t>Metadata corruption tolerance</a:t>
            </a:r>
          </a:p>
          <a:p>
            <a:pPr lvl="1"/>
            <a:r>
              <a:rPr lang="en-US" dirty="0" smtClean="0"/>
              <a:t>FSCK on huge file system</a:t>
            </a:r>
          </a:p>
          <a:p>
            <a:r>
              <a:rPr lang="en-US" dirty="0" smtClean="0"/>
              <a:t>Advanced features</a:t>
            </a:r>
          </a:p>
          <a:p>
            <a:pPr lvl="1"/>
            <a:r>
              <a:rPr lang="en-US" dirty="0" smtClean="0"/>
              <a:t>Snapshot, </a:t>
            </a:r>
            <a:r>
              <a:rPr lang="en-US" dirty="0" err="1" smtClean="0"/>
              <a:t>dedup</a:t>
            </a:r>
            <a:r>
              <a:rPr lang="en-US" dirty="0" smtClean="0"/>
              <a:t>, compression, encryption</a:t>
            </a:r>
          </a:p>
          <a:p>
            <a:r>
              <a:rPr lang="en-US" dirty="0" smtClean="0"/>
              <a:t>Ease of use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706147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Concurrency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044689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Device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Linux Device Management</a:t>
            </a:r>
          </a:p>
          <a:p>
            <a:pPr lvl="1"/>
            <a:r>
              <a:rPr lang="en-US" dirty="0"/>
              <a:t>Device Mapper</a:t>
            </a:r>
          </a:p>
          <a:p>
            <a:pPr lvl="1"/>
            <a:r>
              <a:rPr lang="en-US" dirty="0"/>
              <a:t>RAID</a:t>
            </a:r>
          </a:p>
          <a:p>
            <a:r>
              <a:rPr lang="en-US" dirty="0"/>
              <a:t>Issues</a:t>
            </a:r>
          </a:p>
          <a:p>
            <a:pPr lvl="1"/>
            <a:r>
              <a:rPr lang="en-US" dirty="0"/>
              <a:t>Separation of metadata and data</a:t>
            </a:r>
          </a:p>
          <a:p>
            <a:pPr lvl="1"/>
            <a:r>
              <a:rPr lang="en-US" dirty="0"/>
              <a:t>Policy</a:t>
            </a:r>
          </a:p>
          <a:p>
            <a:pPr lvl="1"/>
            <a:r>
              <a:rPr lang="en-US" dirty="0"/>
              <a:t>Silent corruption</a:t>
            </a:r>
          </a:p>
          <a:p>
            <a:pPr lvl="1"/>
            <a:r>
              <a:rPr lang="en-US" dirty="0"/>
              <a:t>Disk rebuild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724614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be Achieved?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Different RAID levels</a:t>
            </a:r>
          </a:p>
          <a:p>
            <a:pPr lvl="1"/>
            <a:r>
              <a:rPr lang="en-US" dirty="0" smtClean="0"/>
              <a:t>RAID1 for meta-data</a:t>
            </a:r>
          </a:p>
          <a:p>
            <a:pPr lvl="1"/>
            <a:r>
              <a:rPr lang="en-US" dirty="0" smtClean="0"/>
              <a:t>RAID0 for data</a:t>
            </a:r>
          </a:p>
          <a:p>
            <a:r>
              <a:rPr lang="en-US" dirty="0" smtClean="0"/>
              <a:t>Distributed RAID</a:t>
            </a:r>
          </a:p>
          <a:p>
            <a:pPr lvl="1"/>
            <a:r>
              <a:rPr lang="en-US" dirty="0" smtClean="0"/>
              <a:t>Logical/Physical Chunks</a:t>
            </a:r>
          </a:p>
          <a:p>
            <a:r>
              <a:rPr lang="en-US" dirty="0" smtClean="0"/>
              <a:t>Balancing</a:t>
            </a:r>
          </a:p>
          <a:p>
            <a:r>
              <a:rPr lang="en-US" dirty="0" smtClean="0"/>
              <a:t>Online expand and shrink</a:t>
            </a:r>
          </a:p>
        </p:txBody>
      </p:sp>
    </p:spTree>
    <p:extLst>
      <p:ext uri="{BB962C8B-B14F-4D97-AF65-F5344CB8AC3E}">
        <p14:creationId xmlns:p14="http://schemas.microsoft.com/office/powerpoint/2010/main" val="171240120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Chunks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BTRFS splits each device into large </a:t>
            </a:r>
            <a:r>
              <a:rPr lang="en-US" dirty="0" smtClean="0"/>
              <a:t>chunks</a:t>
            </a:r>
          </a:p>
          <a:p>
            <a:r>
              <a:rPr lang="en-US" dirty="0"/>
              <a:t>A</a:t>
            </a:r>
            <a:r>
              <a:rPr lang="en-US" dirty="0" smtClean="0"/>
              <a:t> </a:t>
            </a:r>
            <a:r>
              <a:rPr lang="en-US" dirty="0"/>
              <a:t>chunk should never be more than 10% of the device </a:t>
            </a:r>
            <a:r>
              <a:rPr lang="en-US" dirty="0" smtClean="0"/>
              <a:t>size</a:t>
            </a:r>
          </a:p>
          <a:p>
            <a:r>
              <a:rPr lang="en-US" dirty="0" smtClean="0"/>
              <a:t>512MB </a:t>
            </a:r>
            <a:r>
              <a:rPr lang="en-US" dirty="0"/>
              <a:t>chunks are used for </a:t>
            </a:r>
            <a:r>
              <a:rPr lang="en-US" dirty="0" smtClean="0"/>
              <a:t>data</a:t>
            </a:r>
          </a:p>
          <a:p>
            <a:r>
              <a:rPr lang="en-US" dirty="0" smtClean="0"/>
              <a:t>256MB </a:t>
            </a:r>
            <a:r>
              <a:rPr lang="en-US" dirty="0"/>
              <a:t>chunks are used for </a:t>
            </a:r>
            <a:r>
              <a:rPr lang="en-US" dirty="0" smtClean="0"/>
              <a:t>metadata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9482134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Device and Chunk 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Chunk Tree</a:t>
            </a:r>
          </a:p>
          <a:p>
            <a:pPr lvl="1"/>
            <a:r>
              <a:rPr lang="en-US" dirty="0"/>
              <a:t>Maintains a mapping from logical chunks to physical chunks </a:t>
            </a:r>
          </a:p>
          <a:p>
            <a:r>
              <a:rPr lang="en-US" dirty="0" smtClean="0"/>
              <a:t>Device Tree</a:t>
            </a:r>
          </a:p>
          <a:p>
            <a:pPr lvl="1"/>
            <a:r>
              <a:rPr lang="en-US" dirty="0"/>
              <a:t>M</a:t>
            </a:r>
            <a:r>
              <a:rPr lang="en-US" dirty="0" smtClean="0"/>
              <a:t>aintains </a:t>
            </a:r>
            <a:r>
              <a:rPr lang="en-US" dirty="0"/>
              <a:t>a mapping from </a:t>
            </a:r>
            <a:r>
              <a:rPr lang="en-US" dirty="0" smtClean="0"/>
              <a:t>physical chunks </a:t>
            </a:r>
            <a:r>
              <a:rPr lang="en-US" dirty="0"/>
              <a:t>to </a:t>
            </a:r>
            <a:r>
              <a:rPr lang="en-US" dirty="0" smtClean="0"/>
              <a:t>logical chunks </a:t>
            </a:r>
          </a:p>
          <a:p>
            <a:r>
              <a:rPr lang="en-US" dirty="0" smtClean="0"/>
              <a:t>Bi-directional mapping enables block relocation</a:t>
            </a:r>
          </a:p>
          <a:p>
            <a:r>
              <a:rPr lang="en-US" dirty="0" smtClean="0"/>
              <a:t>Small and cached in memory</a:t>
            </a:r>
          </a:p>
        </p:txBody>
      </p:sp>
    </p:spTree>
    <p:extLst>
      <p:ext uri="{BB962C8B-B14F-4D97-AF65-F5344CB8AC3E}">
        <p14:creationId xmlns:p14="http://schemas.microsoft.com/office/powerpoint/2010/main" val="223818878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RAID1 with 3 Disks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6003512"/>
              </p:ext>
            </p:extLst>
          </p:nvPr>
        </p:nvGraphicFramePr>
        <p:xfrm>
          <a:off x="457200" y="2743200"/>
          <a:ext cx="82296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Logical</a:t>
                      </a:r>
                      <a:r>
                        <a:rPr lang="en-US" baseline="0" dirty="0" smtClean="0"/>
                        <a:t> Chunks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C31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C32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058647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RAID1 with Disks of </a:t>
            </a:r>
            <a:r>
              <a:rPr lang="en-US" dirty="0"/>
              <a:t>D</a:t>
            </a:r>
            <a:r>
              <a:rPr lang="en-US" dirty="0" smtClean="0"/>
              <a:t>ifferent Size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17324682"/>
              </p:ext>
            </p:extLst>
          </p:nvPr>
        </p:nvGraphicFramePr>
        <p:xfrm>
          <a:off x="457200" y="2438400"/>
          <a:ext cx="8229600" cy="185420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2057400"/>
                <a:gridCol w="2057400"/>
                <a:gridCol w="2057400"/>
                <a:gridCol w="2057400"/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Logical</a:t>
                      </a:r>
                      <a:r>
                        <a:rPr lang="en-US" baseline="0" dirty="0" smtClean="0"/>
                        <a:t> chunks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C31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C32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37106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Device Addition &amp; Rebalance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41872938"/>
              </p:ext>
            </p:extLst>
          </p:nvPr>
        </p:nvGraphicFramePr>
        <p:xfrm>
          <a:off x="457200" y="1600200"/>
          <a:ext cx="82296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45920"/>
                <a:gridCol w="1645920"/>
                <a:gridCol w="1645920"/>
                <a:gridCol w="1645920"/>
                <a:gridCol w="1645920"/>
              </a:tblGrid>
              <a:tr h="370840">
                <a:tc rowSpan="4"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(1)</a:t>
                      </a:r>
                      <a:r>
                        <a:rPr lang="en-US" baseline="0" dirty="0" smtClean="0"/>
                        <a:t> 2 disks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Logical chunks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2</a:t>
                      </a:r>
                      <a:endParaRPr lang="en-US" dirty="0"/>
                    </a:p>
                  </a:txBody>
                  <a:tcPr/>
                </a:tc>
                <a:tc rowSpan="4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C21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C22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C23</a:t>
                      </a:r>
                      <a:endParaRPr lang="en-US" dirty="0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Table 6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80398643"/>
              </p:ext>
            </p:extLst>
          </p:nvPr>
        </p:nvGraphicFramePr>
        <p:xfrm>
          <a:off x="457200" y="5129962"/>
          <a:ext cx="82296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45920"/>
                <a:gridCol w="1645920"/>
                <a:gridCol w="1645920"/>
                <a:gridCol w="1645920"/>
                <a:gridCol w="1645920"/>
              </a:tblGrid>
              <a:tr h="370840">
                <a:tc rowSpan="4"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(3) Rebalance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Logical chunks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Disk 3</a:t>
                      </a:r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C31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C32</a:t>
                      </a:r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Table 7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87534848"/>
              </p:ext>
            </p:extLst>
          </p:nvPr>
        </p:nvGraphicFramePr>
        <p:xfrm>
          <a:off x="457200" y="3345440"/>
          <a:ext cx="8229600" cy="148336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1645920"/>
                <a:gridCol w="1645920"/>
                <a:gridCol w="1645920"/>
                <a:gridCol w="1645920"/>
                <a:gridCol w="1645920"/>
              </a:tblGrid>
              <a:tr h="370840">
                <a:tc rowSpan="4">
                  <a:txBody>
                    <a:bodyPr/>
                    <a:lstStyle/>
                    <a:p>
                      <a:pPr algn="l"/>
                      <a:r>
                        <a:rPr lang="en-US" dirty="0" smtClean="0"/>
                        <a:t>(2) Disk</a:t>
                      </a:r>
                      <a:r>
                        <a:rPr lang="en-US" baseline="0" dirty="0" smtClean="0"/>
                        <a:t> added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Logical chunks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Disk 3</a:t>
                      </a:r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  <a:tr h="370840">
                <a:tc v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L3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C13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C23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931732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RAID Flexibility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3355934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Online </a:t>
            </a:r>
            <a:r>
              <a:rPr lang="en-US" dirty="0" smtClean="0"/>
              <a:t>Defragmentation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30694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Btrfs offers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965647"/>
          </a:xfrm>
        </p:spPr>
        <p:txBody>
          <a:bodyPr>
            <a:normAutofit fontScale="77500" lnSpcReduction="20000"/>
          </a:bodyPr>
          <a:lstStyle/>
          <a:p>
            <a:r>
              <a:rPr lang="en-US" dirty="0"/>
              <a:t>Scalability </a:t>
            </a:r>
            <a:endParaRPr lang="en-US" dirty="0" smtClean="0">
              <a:effectLst/>
            </a:endParaRPr>
          </a:p>
          <a:p>
            <a:pPr lvl="1"/>
            <a:r>
              <a:rPr lang="en-US" dirty="0"/>
              <a:t>Does not have fixed positions for metadata (mostly) </a:t>
            </a:r>
            <a:endParaRPr lang="en-US" dirty="0" smtClean="0"/>
          </a:p>
          <a:p>
            <a:pPr lvl="1"/>
            <a:r>
              <a:rPr lang="en-US" dirty="0" smtClean="0"/>
              <a:t>16 </a:t>
            </a:r>
            <a:r>
              <a:rPr lang="en-US" dirty="0" err="1"/>
              <a:t>EiB</a:t>
            </a:r>
            <a:r>
              <a:rPr lang="en-US" dirty="0"/>
              <a:t> file/file system size limit </a:t>
            </a:r>
            <a:endParaRPr lang="en-US" dirty="0" smtClean="0">
              <a:effectLst/>
            </a:endParaRPr>
          </a:p>
          <a:p>
            <a:r>
              <a:rPr lang="en-US" dirty="0"/>
              <a:t>Reliability </a:t>
            </a:r>
            <a:endParaRPr lang="en-US" dirty="0" smtClean="0">
              <a:effectLst/>
            </a:endParaRPr>
          </a:p>
          <a:p>
            <a:pPr lvl="1"/>
            <a:r>
              <a:rPr lang="en-US" dirty="0" smtClean="0"/>
              <a:t>Possibly very fast file system check </a:t>
            </a:r>
          </a:p>
          <a:p>
            <a:pPr lvl="1"/>
            <a:r>
              <a:rPr lang="en-US" dirty="0" smtClean="0"/>
              <a:t>Data </a:t>
            </a:r>
            <a:r>
              <a:rPr lang="en-US" dirty="0"/>
              <a:t>+ metadata </a:t>
            </a:r>
            <a:r>
              <a:rPr lang="en-US" dirty="0" err="1"/>
              <a:t>checksumming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 smtClean="0"/>
              <a:t>Incremental </a:t>
            </a:r>
            <a:r>
              <a:rPr lang="en-US" dirty="0"/>
              <a:t>backup + snapshotting </a:t>
            </a:r>
            <a:endParaRPr lang="en-US" dirty="0" smtClean="0"/>
          </a:p>
          <a:p>
            <a:pPr lvl="1"/>
            <a:r>
              <a:rPr lang="en-US" dirty="0" smtClean="0"/>
              <a:t>Online </a:t>
            </a:r>
            <a:r>
              <a:rPr lang="en-US" dirty="0"/>
              <a:t>scrub to find and fix problems </a:t>
            </a:r>
            <a:endParaRPr lang="en-US" dirty="0" smtClean="0">
              <a:effectLst/>
            </a:endParaRPr>
          </a:p>
          <a:p>
            <a:r>
              <a:rPr lang="en-US" dirty="0"/>
              <a:t>Advanced features </a:t>
            </a:r>
            <a:endParaRPr lang="en-US" dirty="0" smtClean="0">
              <a:effectLst/>
            </a:endParaRPr>
          </a:p>
          <a:p>
            <a:pPr lvl="1"/>
            <a:r>
              <a:rPr lang="en-US" dirty="0"/>
              <a:t>Integrated volume management (RAID) </a:t>
            </a:r>
            <a:endParaRPr lang="en-US" dirty="0" smtClean="0"/>
          </a:p>
          <a:p>
            <a:pPr lvl="1"/>
            <a:r>
              <a:rPr lang="en-US" dirty="0" smtClean="0"/>
              <a:t>Integrated </a:t>
            </a:r>
            <a:r>
              <a:rPr lang="en-US" dirty="0"/>
              <a:t>snapshotting </a:t>
            </a:r>
            <a:r>
              <a:rPr lang="en-US" dirty="0" smtClean="0"/>
              <a:t>support</a:t>
            </a:r>
          </a:p>
          <a:p>
            <a:pPr lvl="1"/>
            <a:r>
              <a:rPr lang="en-US" dirty="0" err="1" smtClean="0"/>
              <a:t>Reflink</a:t>
            </a:r>
            <a:r>
              <a:rPr lang="en-US" dirty="0" smtClean="0"/>
              <a:t> </a:t>
            </a:r>
            <a:endParaRPr lang="en-US" dirty="0" smtClean="0">
              <a:effectLst/>
            </a:endParaRPr>
          </a:p>
          <a:p>
            <a:r>
              <a:rPr lang="en-US" dirty="0"/>
              <a:t>Ease of use </a:t>
            </a:r>
            <a:endParaRPr lang="en-US" dirty="0" smtClean="0">
              <a:effectLst/>
            </a:endParaRPr>
          </a:p>
          <a:p>
            <a:pPr lvl="1"/>
            <a:r>
              <a:rPr lang="en-US" dirty="0"/>
              <a:t>Integrated easy-to-use volume management </a:t>
            </a:r>
            <a:endParaRPr lang="en-US" dirty="0" smtClean="0">
              <a:effectLst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99943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Disk Management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20880476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Performance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685485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Idea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IBM researcher </a:t>
            </a:r>
            <a:r>
              <a:rPr lang="en-US" dirty="0" err="1"/>
              <a:t>Ohad</a:t>
            </a:r>
            <a:r>
              <a:rPr lang="en-US" dirty="0"/>
              <a:t> </a:t>
            </a:r>
            <a:r>
              <a:rPr lang="en-US" dirty="0" err="1"/>
              <a:t>Rodeh</a:t>
            </a:r>
            <a:r>
              <a:rPr lang="en-US" dirty="0"/>
              <a:t> at Linux Storage and File system workshop </a:t>
            </a:r>
            <a:r>
              <a:rPr lang="en-US" dirty="0" smtClean="0"/>
              <a:t>2007</a:t>
            </a:r>
          </a:p>
          <a:p>
            <a:r>
              <a:rPr lang="en-US" dirty="0" smtClean="0"/>
              <a:t>COW </a:t>
            </a:r>
            <a:r>
              <a:rPr lang="en-US" dirty="0"/>
              <a:t>friendly </a:t>
            </a:r>
            <a:r>
              <a:rPr lang="en-US" dirty="0" err="1"/>
              <a:t>btree</a:t>
            </a:r>
            <a:r>
              <a:rPr lang="en-US" dirty="0"/>
              <a:t> </a:t>
            </a:r>
            <a:endParaRPr lang="en-US" dirty="0" smtClean="0"/>
          </a:p>
          <a:p>
            <a:pPr lvl="1"/>
            <a:r>
              <a:rPr lang="en-US" dirty="0"/>
              <a:t>Leaves can not be linked to their </a:t>
            </a:r>
            <a:r>
              <a:rPr lang="en-US" dirty="0" smtClean="0"/>
              <a:t>neighbors</a:t>
            </a:r>
          </a:p>
          <a:p>
            <a:pPr lvl="1"/>
            <a:r>
              <a:rPr lang="en-US" dirty="0" smtClean="0"/>
              <a:t>Reference </a:t>
            </a:r>
            <a:r>
              <a:rPr lang="en-US" dirty="0"/>
              <a:t>counting for easy tree cloning </a:t>
            </a:r>
            <a:endParaRPr lang="en-US" dirty="0" smtClean="0"/>
          </a:p>
          <a:p>
            <a:pPr lvl="1"/>
            <a:r>
              <a:rPr lang="en-US" dirty="0" smtClean="0"/>
              <a:t>Proactive </a:t>
            </a:r>
            <a:r>
              <a:rPr lang="en-US" dirty="0"/>
              <a:t>merge/split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416334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file system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Chris Mason liked the idea of COW friendly </a:t>
            </a:r>
            <a:r>
              <a:rPr lang="en-US" dirty="0" smtClean="0"/>
              <a:t>B-trees </a:t>
            </a:r>
          </a:p>
          <a:p>
            <a:r>
              <a:rPr lang="en-US" dirty="0" smtClean="0"/>
              <a:t>Lot </a:t>
            </a:r>
            <a:r>
              <a:rPr lang="en-US" dirty="0"/>
              <a:t>of previous experience from </a:t>
            </a:r>
            <a:r>
              <a:rPr lang="en-US" dirty="0" err="1" smtClean="0"/>
              <a:t>Reiserfs</a:t>
            </a:r>
            <a:endParaRPr lang="en-US" dirty="0" smtClean="0"/>
          </a:p>
          <a:p>
            <a:r>
              <a:rPr lang="en-US" dirty="0" smtClean="0"/>
              <a:t>Using </a:t>
            </a:r>
            <a:r>
              <a:rPr lang="en-US" dirty="0"/>
              <a:t>COW </a:t>
            </a:r>
            <a:r>
              <a:rPr lang="en-US" dirty="0" err="1"/>
              <a:t>btree</a:t>
            </a:r>
            <a:r>
              <a:rPr lang="en-US" dirty="0"/>
              <a:t> for every object in the file system </a:t>
            </a:r>
            <a:endParaRPr lang="en-US" dirty="0" smtClean="0"/>
          </a:p>
          <a:p>
            <a:pPr lvl="1"/>
            <a:r>
              <a:rPr lang="en-US" dirty="0"/>
              <a:t>COW advantages for free 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42140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Searching Data Structure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 memory</a:t>
            </a:r>
          </a:p>
          <a:p>
            <a:pPr lvl="1"/>
            <a:r>
              <a:rPr lang="en-US" dirty="0" smtClean="0"/>
              <a:t>Array</a:t>
            </a:r>
          </a:p>
          <a:p>
            <a:pPr lvl="1"/>
            <a:r>
              <a:rPr lang="en-US" dirty="0" smtClean="0"/>
              <a:t>Binary search tree</a:t>
            </a:r>
          </a:p>
          <a:p>
            <a:pPr lvl="1"/>
            <a:r>
              <a:rPr lang="en-US" dirty="0" smtClean="0"/>
              <a:t>Hash table</a:t>
            </a:r>
          </a:p>
          <a:p>
            <a:pPr lvl="1"/>
            <a:r>
              <a:rPr lang="en-US" dirty="0" smtClean="0"/>
              <a:t>Heap</a:t>
            </a:r>
          </a:p>
          <a:p>
            <a:r>
              <a:rPr lang="en-US" dirty="0" smtClean="0"/>
              <a:t>On disk</a:t>
            </a:r>
          </a:p>
          <a:p>
            <a:pPr lvl="1"/>
            <a:r>
              <a:rPr lang="en-US" dirty="0" smtClean="0"/>
              <a:t>B-tree</a:t>
            </a:r>
          </a:p>
        </p:txBody>
      </p:sp>
    </p:spTree>
    <p:extLst>
      <p:ext uri="{BB962C8B-B14F-4D97-AF65-F5344CB8AC3E}">
        <p14:creationId xmlns:p14="http://schemas.microsoft.com/office/powerpoint/2010/main" val="656646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BTREE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High order (fan-out)</a:t>
            </a:r>
          </a:p>
          <a:p>
            <a:r>
              <a:rPr lang="en-US" dirty="0" smtClean="0"/>
              <a:t>Low tree height</a:t>
            </a:r>
          </a:p>
          <a:p>
            <a:r>
              <a:rPr lang="en-US" dirty="0" smtClean="0"/>
              <a:t>Suitable for secondary storage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32000" y="4475163"/>
            <a:ext cx="5080000" cy="140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58415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13600</TotalTime>
  <Words>1017</Words>
  <Application>Microsoft Macintosh PowerPoint</Application>
  <PresentationFormat>On-screen Show (4:3)</PresentationFormat>
  <Paragraphs>275</Paragraphs>
  <Slides>51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51</vt:i4>
      </vt:variant>
    </vt:vector>
  </HeadingPairs>
  <TitlesOfParts>
    <vt:vector size="52" baseType="lpstr">
      <vt:lpstr>Office Theme</vt:lpstr>
      <vt:lpstr>BTRFS</vt:lpstr>
      <vt:lpstr>Agenda</vt:lpstr>
      <vt:lpstr>File Systems</vt:lpstr>
      <vt:lpstr>Challenges</vt:lpstr>
      <vt:lpstr>Btrfs offers</vt:lpstr>
      <vt:lpstr>Idea</vt:lpstr>
      <vt:lpstr>The file system</vt:lpstr>
      <vt:lpstr>Searching Data Structure</vt:lpstr>
      <vt:lpstr>BTREE</vt:lpstr>
      <vt:lpstr>B+-Tree</vt:lpstr>
      <vt:lpstr>COW Friendly B-Trees </vt:lpstr>
      <vt:lpstr>Key Insertion</vt:lpstr>
      <vt:lpstr>Key Deletion</vt:lpstr>
      <vt:lpstr>Tree Clone</vt:lpstr>
      <vt:lpstr>Tree Clone with Ref-count</vt:lpstr>
      <vt:lpstr>COW Tree Clone</vt:lpstr>
      <vt:lpstr>Tree Deletion</vt:lpstr>
      <vt:lpstr>PowerPoint Presentation</vt:lpstr>
      <vt:lpstr>Why B-Tree?</vt:lpstr>
      <vt:lpstr>B-Tree in Btrfs</vt:lpstr>
      <vt:lpstr>Terminologies</vt:lpstr>
      <vt:lpstr>Data Structures</vt:lpstr>
      <vt:lpstr>Internal Nodes</vt:lpstr>
      <vt:lpstr>Leaf Node</vt:lpstr>
      <vt:lpstr>Leaf Node Layout</vt:lpstr>
      <vt:lpstr>B-Tree Example</vt:lpstr>
      <vt:lpstr>Directories</vt:lpstr>
      <vt:lpstr>Directories in B-Tree</vt:lpstr>
      <vt:lpstr>Extent in B-Tree</vt:lpstr>
      <vt:lpstr>Forest</vt:lpstr>
      <vt:lpstr>Forest of Trees</vt:lpstr>
      <vt:lpstr>Updating Forest</vt:lpstr>
      <vt:lpstr>Checkpoints</vt:lpstr>
      <vt:lpstr>Subvolume</vt:lpstr>
      <vt:lpstr>PowerPoint Presentation</vt:lpstr>
      <vt:lpstr>BLOCK_GROUP_ITEM</vt:lpstr>
      <vt:lpstr>Link and Back Refs</vt:lpstr>
      <vt:lpstr>Log Tree</vt:lpstr>
      <vt:lpstr>Compression</vt:lpstr>
      <vt:lpstr>Concurrency</vt:lpstr>
      <vt:lpstr>Device Management</vt:lpstr>
      <vt:lpstr>What can be Achieved?</vt:lpstr>
      <vt:lpstr>Chunks</vt:lpstr>
      <vt:lpstr>Device and Chunk Tree</vt:lpstr>
      <vt:lpstr>RAID1 with 3 Disks</vt:lpstr>
      <vt:lpstr>RAID1 with Disks of Different Size</vt:lpstr>
      <vt:lpstr>Device Addition &amp; Rebalance</vt:lpstr>
      <vt:lpstr>RAID Flexibility</vt:lpstr>
      <vt:lpstr>Online Defragmentation</vt:lpstr>
      <vt:lpstr>Disk Management</vt:lpstr>
      <vt:lpstr>Performance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BTRFS</dc:title>
  <dc:creator>Marshall Wu</dc:creator>
  <cp:lastModifiedBy>Marshall Wu</cp:lastModifiedBy>
  <cp:revision>40</cp:revision>
  <dcterms:created xsi:type="dcterms:W3CDTF">2013-11-30T15:08:50Z</dcterms:created>
  <dcterms:modified xsi:type="dcterms:W3CDTF">2013-12-16T14:58:38Z</dcterms:modified>
</cp:coreProperties>
</file>